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9"/>
  </p:notesMasterIdLst>
  <p:sldIdLst>
    <p:sldId id="795" r:id="rId2"/>
    <p:sldId id="257" r:id="rId3"/>
    <p:sldId id="259" r:id="rId4"/>
    <p:sldId id="837" r:id="rId5"/>
    <p:sldId id="813" r:id="rId6"/>
    <p:sldId id="256" r:id="rId7"/>
    <p:sldId id="261" r:id="rId8"/>
    <p:sldId id="292" r:id="rId9"/>
    <p:sldId id="293" r:id="rId10"/>
    <p:sldId id="294" r:id="rId11"/>
    <p:sldId id="295" r:id="rId12"/>
    <p:sldId id="296" r:id="rId13"/>
    <p:sldId id="264" r:id="rId14"/>
    <p:sldId id="814" r:id="rId15"/>
    <p:sldId id="823" r:id="rId16"/>
    <p:sldId id="825" r:id="rId17"/>
    <p:sldId id="266" r:id="rId18"/>
    <p:sldId id="269" r:id="rId19"/>
    <p:sldId id="819" r:id="rId20"/>
    <p:sldId id="820" r:id="rId21"/>
    <p:sldId id="275" r:id="rId22"/>
    <p:sldId id="821" r:id="rId23"/>
    <p:sldId id="277" r:id="rId24"/>
    <p:sldId id="265" r:id="rId25"/>
    <p:sldId id="736" r:id="rId26"/>
    <p:sldId id="828" r:id="rId27"/>
    <p:sldId id="829" r:id="rId28"/>
    <p:sldId id="830" r:id="rId29"/>
    <p:sldId id="831" r:id="rId30"/>
    <p:sldId id="832" r:id="rId31"/>
    <p:sldId id="833" r:id="rId32"/>
    <p:sldId id="834" r:id="rId33"/>
    <p:sldId id="835" r:id="rId34"/>
    <p:sldId id="284" r:id="rId35"/>
    <p:sldId id="836" r:id="rId36"/>
    <p:sldId id="838" r:id="rId37"/>
    <p:sldId id="839" r:id="rId3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18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58F245-5E48-45CD-B2E1-2CB41E51DD5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ACF152C-B947-40DD-9DE9-69450AC78ABE}">
      <dgm:prSet phldrT="[Текст]"/>
      <dgm:spPr/>
      <dgm:t>
        <a:bodyPr/>
        <a:lstStyle/>
        <a:p>
          <a:r>
            <a:rPr lang="ru-RU" dirty="0"/>
            <a:t>Традиции</a:t>
          </a:r>
        </a:p>
        <a:p>
          <a:r>
            <a:rPr lang="ru-RU" dirty="0"/>
            <a:t>Методические подходы</a:t>
          </a:r>
        </a:p>
        <a:p>
          <a:r>
            <a:rPr lang="ru-RU" dirty="0"/>
            <a:t>Опыт </a:t>
          </a:r>
        </a:p>
      </dgm:t>
    </dgm:pt>
    <dgm:pt modelId="{6B8C3438-6055-41AD-A72C-28E26D0E2A33}" type="parTrans" cxnId="{8C6D1D97-62E2-4A2D-90CC-58380F5BE4EB}">
      <dgm:prSet/>
      <dgm:spPr/>
      <dgm:t>
        <a:bodyPr/>
        <a:lstStyle/>
        <a:p>
          <a:endParaRPr lang="ru-RU"/>
        </a:p>
      </dgm:t>
    </dgm:pt>
    <dgm:pt modelId="{C9178C52-EDED-4353-8C81-B59F96910DD5}" type="sibTrans" cxnId="{8C6D1D97-62E2-4A2D-90CC-58380F5BE4EB}">
      <dgm:prSet/>
      <dgm:spPr/>
      <dgm:t>
        <a:bodyPr/>
        <a:lstStyle/>
        <a:p>
          <a:endParaRPr lang="ru-RU"/>
        </a:p>
      </dgm:t>
    </dgm:pt>
    <dgm:pt modelId="{AEF2018D-11B3-47A2-ABD1-8B3D7867C946}">
      <dgm:prSet phldrT="[Текст]"/>
      <dgm:spPr/>
      <dgm:t>
        <a:bodyPr/>
        <a:lstStyle/>
        <a:p>
          <a:r>
            <a:rPr lang="ru-RU" dirty="0"/>
            <a:t>Закон об образовании</a:t>
          </a:r>
        </a:p>
        <a:p>
          <a:r>
            <a:rPr lang="ru-RU" dirty="0"/>
            <a:t>ФГОС НОО</a:t>
          </a:r>
        </a:p>
        <a:p>
          <a:r>
            <a:rPr lang="ru-RU" dirty="0"/>
            <a:t>ООП</a:t>
          </a:r>
        </a:p>
        <a:p>
          <a:r>
            <a:rPr lang="ru-RU" dirty="0"/>
            <a:t>Программы по учебным предметам</a:t>
          </a:r>
        </a:p>
      </dgm:t>
    </dgm:pt>
    <dgm:pt modelId="{6471ECB9-7571-4271-8669-565237478596}" type="parTrans" cxnId="{432B45BE-250F-4A61-B2F0-74FD73E2CE25}">
      <dgm:prSet/>
      <dgm:spPr/>
      <dgm:t>
        <a:bodyPr/>
        <a:lstStyle/>
        <a:p>
          <a:endParaRPr lang="ru-RU"/>
        </a:p>
      </dgm:t>
    </dgm:pt>
    <dgm:pt modelId="{1A504CAC-9DE5-45D0-9B84-3091081590CE}" type="sibTrans" cxnId="{432B45BE-250F-4A61-B2F0-74FD73E2CE25}">
      <dgm:prSet/>
      <dgm:spPr/>
      <dgm:t>
        <a:bodyPr/>
        <a:lstStyle/>
        <a:p>
          <a:endParaRPr lang="ru-RU"/>
        </a:p>
      </dgm:t>
    </dgm:pt>
    <dgm:pt modelId="{0B03F907-2834-4F63-84B9-78B9AEFF59EA}" type="pres">
      <dgm:prSet presAssocID="{CC58F245-5E48-45CD-B2E1-2CB41E51DD56}" presName="compositeShape" presStyleCnt="0">
        <dgm:presLayoutVars>
          <dgm:chMax val="7"/>
          <dgm:dir/>
          <dgm:resizeHandles val="exact"/>
        </dgm:presLayoutVars>
      </dgm:prSet>
      <dgm:spPr/>
    </dgm:pt>
    <dgm:pt modelId="{94597188-F08F-47BB-B126-31F8BA9AEBEA}" type="pres">
      <dgm:prSet presAssocID="{3ACF152C-B947-40DD-9DE9-69450AC78ABE}" presName="circ1" presStyleLbl="vennNode1" presStyleIdx="0" presStyleCnt="2"/>
      <dgm:spPr/>
      <dgm:t>
        <a:bodyPr/>
        <a:lstStyle/>
        <a:p>
          <a:endParaRPr lang="ru-RU"/>
        </a:p>
      </dgm:t>
    </dgm:pt>
    <dgm:pt modelId="{368AD012-AE85-4E9A-AA9F-A57967FA5FB2}" type="pres">
      <dgm:prSet presAssocID="{3ACF152C-B947-40DD-9DE9-69450AC78A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05D33-84D5-4F63-A072-3DD89BC51558}" type="pres">
      <dgm:prSet presAssocID="{AEF2018D-11B3-47A2-ABD1-8B3D7867C946}" presName="circ2" presStyleLbl="vennNode1" presStyleIdx="1" presStyleCnt="2"/>
      <dgm:spPr/>
      <dgm:t>
        <a:bodyPr/>
        <a:lstStyle/>
        <a:p>
          <a:endParaRPr lang="ru-RU"/>
        </a:p>
      </dgm:t>
    </dgm:pt>
    <dgm:pt modelId="{448588BC-CAB7-44CD-AF3F-ABC680189BF0}" type="pres">
      <dgm:prSet presAssocID="{AEF2018D-11B3-47A2-ABD1-8B3D7867C9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3E4B44-E131-4749-9C61-310730AC1C4C}" type="presOf" srcId="{3ACF152C-B947-40DD-9DE9-69450AC78ABE}" destId="{368AD012-AE85-4E9A-AA9F-A57967FA5FB2}" srcOrd="1" destOrd="0" presId="urn:microsoft.com/office/officeart/2005/8/layout/venn1"/>
    <dgm:cxn modelId="{D81430B9-F753-4070-84C7-69BB5961DD4F}" type="presOf" srcId="{3ACF152C-B947-40DD-9DE9-69450AC78ABE}" destId="{94597188-F08F-47BB-B126-31F8BA9AEBEA}" srcOrd="0" destOrd="0" presId="urn:microsoft.com/office/officeart/2005/8/layout/venn1"/>
    <dgm:cxn modelId="{C41A03D6-2EFD-43C5-AF4F-5109F566B038}" type="presOf" srcId="{CC58F245-5E48-45CD-B2E1-2CB41E51DD56}" destId="{0B03F907-2834-4F63-84B9-78B9AEFF59EA}" srcOrd="0" destOrd="0" presId="urn:microsoft.com/office/officeart/2005/8/layout/venn1"/>
    <dgm:cxn modelId="{73905BC8-A624-43E9-AAEB-17991126CD3A}" type="presOf" srcId="{AEF2018D-11B3-47A2-ABD1-8B3D7867C946}" destId="{448588BC-CAB7-44CD-AF3F-ABC680189BF0}" srcOrd="1" destOrd="0" presId="urn:microsoft.com/office/officeart/2005/8/layout/venn1"/>
    <dgm:cxn modelId="{8C6D1D97-62E2-4A2D-90CC-58380F5BE4EB}" srcId="{CC58F245-5E48-45CD-B2E1-2CB41E51DD56}" destId="{3ACF152C-B947-40DD-9DE9-69450AC78ABE}" srcOrd="0" destOrd="0" parTransId="{6B8C3438-6055-41AD-A72C-28E26D0E2A33}" sibTransId="{C9178C52-EDED-4353-8C81-B59F96910DD5}"/>
    <dgm:cxn modelId="{D783E2F9-8680-4384-94BF-AB80A5B6450D}" type="presOf" srcId="{AEF2018D-11B3-47A2-ABD1-8B3D7867C946}" destId="{94D05D33-84D5-4F63-A072-3DD89BC51558}" srcOrd="0" destOrd="0" presId="urn:microsoft.com/office/officeart/2005/8/layout/venn1"/>
    <dgm:cxn modelId="{432B45BE-250F-4A61-B2F0-74FD73E2CE25}" srcId="{CC58F245-5E48-45CD-B2E1-2CB41E51DD56}" destId="{AEF2018D-11B3-47A2-ABD1-8B3D7867C946}" srcOrd="1" destOrd="0" parTransId="{6471ECB9-7571-4271-8669-565237478596}" sibTransId="{1A504CAC-9DE5-45D0-9B84-3091081590CE}"/>
    <dgm:cxn modelId="{9E22BCCE-E129-4EA6-B8E3-B56DCF532759}" type="presParOf" srcId="{0B03F907-2834-4F63-84B9-78B9AEFF59EA}" destId="{94597188-F08F-47BB-B126-31F8BA9AEBEA}" srcOrd="0" destOrd="0" presId="urn:microsoft.com/office/officeart/2005/8/layout/venn1"/>
    <dgm:cxn modelId="{C5F66C98-19F1-4F45-8BE6-1185AA776B87}" type="presParOf" srcId="{0B03F907-2834-4F63-84B9-78B9AEFF59EA}" destId="{368AD012-AE85-4E9A-AA9F-A57967FA5FB2}" srcOrd="1" destOrd="0" presId="urn:microsoft.com/office/officeart/2005/8/layout/venn1"/>
    <dgm:cxn modelId="{38827F4E-5C6F-4259-B166-F78B9F5C2BBC}" type="presParOf" srcId="{0B03F907-2834-4F63-84B9-78B9AEFF59EA}" destId="{94D05D33-84D5-4F63-A072-3DD89BC51558}" srcOrd="2" destOrd="0" presId="urn:microsoft.com/office/officeart/2005/8/layout/venn1"/>
    <dgm:cxn modelId="{25C04A96-1501-4A9B-882E-B9EB002EF635}" type="presParOf" srcId="{0B03F907-2834-4F63-84B9-78B9AEFF59EA}" destId="{448588BC-CAB7-44CD-AF3F-ABC680189BF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97188-F08F-47BB-B126-31F8BA9AEBEA}">
      <dsp:nvSpPr>
        <dsp:cNvPr id="0" name=""/>
        <dsp:cNvSpPr/>
      </dsp:nvSpPr>
      <dsp:spPr>
        <a:xfrm>
          <a:off x="189561" y="262256"/>
          <a:ext cx="4675839" cy="46758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Традиции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Методические подходы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Опыт </a:t>
          </a:r>
        </a:p>
      </dsp:txBody>
      <dsp:txXfrm>
        <a:off x="842493" y="813638"/>
        <a:ext cx="2695979" cy="3573075"/>
      </dsp:txXfrm>
    </dsp:sp>
    <dsp:sp modelId="{94D05D33-84D5-4F63-A072-3DD89BC51558}">
      <dsp:nvSpPr>
        <dsp:cNvPr id="0" name=""/>
        <dsp:cNvSpPr/>
      </dsp:nvSpPr>
      <dsp:spPr>
        <a:xfrm>
          <a:off x="3559535" y="262256"/>
          <a:ext cx="4675839" cy="46758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Закон об образовании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ФГОС НОО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ООП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Программы по учебным предметам</a:t>
          </a:r>
        </a:p>
      </dsp:txBody>
      <dsp:txXfrm>
        <a:off x="4886462" y="813638"/>
        <a:ext cx="2695979" cy="3573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3B8E-0B8F-481A-ACAE-044A8201D6AB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EECD5-B277-4965-A9AE-8FDBA1676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6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EEECD5-B277-4965-A9AE-8FDBA1676D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9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5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5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9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4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53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3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9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1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8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1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1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5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5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7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8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uploads/files/3552e66fab822e54cc1b5fb22086eb43.pdf" TargetMode="External"/><Relationship Id="rId2" Type="http://schemas.openxmlformats.org/officeDocument/2006/relationships/hyperlink" Target="http://publication.pravo.gov.ru/Document/View/000120220817003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0B509-B192-C387-192A-17F544C56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3861048"/>
            <a:ext cx="8317523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Проектирование урока в начальной школе  в соответствии с ФГОС НОО и  ФООП НОО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DBCBD8F-C34E-0831-5A62-AFE5C245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923193" y="6093296"/>
            <a:ext cx="6961176" cy="216024"/>
          </a:xfrm>
        </p:spPr>
        <p:txBody>
          <a:bodyPr>
            <a:normAutofit fontScale="32500" lnSpcReduction="20000"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4AF2A95-2D93-F0B6-D426-4F9E712E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7"/>
            <a:ext cx="572524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0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D25C817-E751-4067-960B-1F6CF27D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64704"/>
            <a:ext cx="6677957" cy="1790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BC1E4D-3D44-46CD-8ADF-C77357050DC2}"/>
              </a:ext>
            </a:extLst>
          </p:cNvPr>
          <p:cNvSpPr txBox="1"/>
          <p:nvPr/>
        </p:nvSpPr>
        <p:spPr>
          <a:xfrm>
            <a:off x="467544" y="299695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Количество видов учебной деятельности в 1 – 4 классах – 5 – 7</a:t>
            </a:r>
          </a:p>
          <a:p>
            <a:r>
              <a:rPr lang="ru-RU" sz="2800" b="1" dirty="0"/>
              <a:t>Продолжительность одного вида учебной деятельности – в 1 – 4 класса- - 5 – 7 минут </a:t>
            </a:r>
          </a:p>
          <a:p>
            <a:r>
              <a:rPr lang="ru-RU" sz="2800" b="1" dirty="0"/>
              <a:t>Плотность урока – 60 – 80 %</a:t>
            </a:r>
          </a:p>
        </p:txBody>
      </p:sp>
    </p:spTree>
    <p:extLst>
      <p:ext uri="{BB962C8B-B14F-4D97-AF65-F5344CB8AC3E}">
        <p14:creationId xmlns:p14="http://schemas.microsoft.com/office/powerpoint/2010/main" val="15650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CE7972-E7F4-4E62-A442-F09DB8F0F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8155"/>
            <a:ext cx="7920880" cy="62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7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D780641-2056-4F36-8621-AE1B1D3AD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8119757" cy="34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B7B6FBF-49EE-3423-9290-DCCFFC314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01" y="764704"/>
            <a:ext cx="79295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C9490FB-F581-DA8E-4B39-FFD43BF05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74850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Особенности урока в рамках деятельного подхода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65488"/>
          <a:ext cx="9144000" cy="5644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38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38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Элементы сравнения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Традиционный урок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Урок в режиме деятельности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Формулировка темы урока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Учитель сообщает учащимся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Формулируют сами учащиеся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2431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Постановка целей и задач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Учитель формулирует и сообщает учащимся,</a:t>
                      </a:r>
                      <a:r>
                        <a:rPr lang="ru-RU" sz="1800" baseline="0" dirty="0" smtClean="0">
                          <a:latin typeface="+mj-lt"/>
                        </a:rPr>
                        <a:t> чему должны научиться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Формулируют</a:t>
                      </a:r>
                      <a:r>
                        <a:rPr lang="ru-RU" sz="1800" baseline="0" dirty="0" smtClean="0">
                          <a:latin typeface="+mj-lt"/>
                        </a:rPr>
                        <a:t> сами учащиеся, определяют границы знания и незнания 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2431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Планирование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Учитель сообщает учащимся</a:t>
                      </a:r>
                      <a:r>
                        <a:rPr lang="ru-RU" sz="1800" baseline="0" dirty="0" smtClean="0">
                          <a:latin typeface="+mj-lt"/>
                        </a:rPr>
                        <a:t> какую работу они должны выполнить, чтобы достичь цель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Планирование учащимися способов</a:t>
                      </a:r>
                      <a:r>
                        <a:rPr lang="ru-RU" sz="1800" baseline="0" dirty="0" smtClean="0">
                          <a:latin typeface="+mj-lt"/>
                        </a:rPr>
                        <a:t> достижения цели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9298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+mj-lt"/>
                      </a:endParaRPr>
                    </a:p>
                    <a:p>
                      <a:pPr algn="ctr"/>
                      <a:endParaRPr lang="ru-RU" sz="1800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Практическая деятельность учащихся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Под руководством</a:t>
                      </a:r>
                      <a:r>
                        <a:rPr lang="ru-RU" sz="1800" baseline="0" dirty="0" smtClean="0">
                          <a:latin typeface="+mj-lt"/>
                        </a:rPr>
                        <a:t> учителя учащиеся выполняют ряд практических задач (чаще применяется фронтальная  форма организации деятельности)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Учащиеся осуществляют учебные</a:t>
                      </a:r>
                      <a:r>
                        <a:rPr lang="ru-RU" sz="1800" baseline="0" dirty="0" smtClean="0">
                          <a:latin typeface="+mj-lt"/>
                        </a:rPr>
                        <a:t> действия по намеченному плану(применяется групповая и индивидуальная форма организации деятельности)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48664"/>
          <a:ext cx="9144000" cy="630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638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17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Элементы сравнения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Традиционный урок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+mj-lt"/>
                        </a:rPr>
                        <a:t>Урок в режиме деятельности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89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Осуществление контроля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Учитель осуществляет контроль за выполнением практической работы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Учащиеся осуществляют контроль( применение формы самоконтроля, взаимоконтроля по предложенному эталону)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89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Осуществление коррекции</a:t>
                      </a: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Учитель в ходе</a:t>
                      </a:r>
                      <a:r>
                        <a:rPr lang="ru-RU" sz="1800" baseline="0" dirty="0" smtClean="0">
                          <a:latin typeface="+mj-lt"/>
                        </a:rPr>
                        <a:t> выполнения и по итогам выполненной работы учащихся осуществляет коррекцию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Учащиеся формулируют</a:t>
                      </a:r>
                      <a:r>
                        <a:rPr lang="ru-RU" sz="1800" baseline="0" dirty="0" smtClean="0">
                          <a:latin typeface="+mj-lt"/>
                        </a:rPr>
                        <a:t> </a:t>
                      </a:r>
                      <a:r>
                        <a:rPr lang="ru-RU" sz="1800" dirty="0" smtClean="0">
                          <a:latin typeface="+mj-lt"/>
                        </a:rPr>
                        <a:t>затруднения и осуществляют</a:t>
                      </a:r>
                      <a:r>
                        <a:rPr lang="ru-RU" sz="1800" baseline="0" dirty="0" smtClean="0">
                          <a:latin typeface="+mj-lt"/>
                        </a:rPr>
                        <a:t>  коррекцию самостоятельно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250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Оценивание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Учитель оценивает</a:t>
                      </a:r>
                      <a:r>
                        <a:rPr lang="ru-RU" sz="1800" baseline="0" dirty="0" smtClean="0">
                          <a:latin typeface="+mj-lt"/>
                        </a:rPr>
                        <a:t> работу на уроке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j-lt"/>
                        </a:rPr>
                        <a:t>Учащиеся участвуют</a:t>
                      </a:r>
                      <a:r>
                        <a:rPr lang="ru-RU" sz="1800" baseline="0" dirty="0" smtClean="0">
                          <a:latin typeface="+mj-lt"/>
                        </a:rPr>
                        <a:t> в оценочной деятельности по ее результату(самооценивание, результат деятельности товарищей)</a:t>
                      </a:r>
                      <a:endParaRPr lang="ru-RU" sz="1800" dirty="0" smtClean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71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Итог урока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Учитель выясняет</a:t>
                      </a:r>
                      <a:r>
                        <a:rPr lang="ru-RU" sz="1800" baseline="0" dirty="0" smtClean="0">
                          <a:latin typeface="+mj-lt"/>
                        </a:rPr>
                        <a:t> у учащихся что они запомнили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Проводится рефлексия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989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Домашнее задание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Учитель объявляет и комментирует (чаще задание – одно для всех) 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</a:rPr>
                        <a:t>Учащиеся могут выбрать задания</a:t>
                      </a:r>
                      <a:r>
                        <a:rPr lang="ru-RU" sz="1800" baseline="0" dirty="0" smtClean="0">
                          <a:latin typeface="+mj-lt"/>
                        </a:rPr>
                        <a:t> предложенные учителем с учетом индивидуальных возможностей</a:t>
                      </a:r>
                      <a:endParaRPr lang="ru-RU" sz="1800" dirty="0">
                        <a:latin typeface="+mj-lt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6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DCAAE48-AD33-BDFB-67C7-91A5BDE7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1" y="1124744"/>
            <a:ext cx="890507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555E237-6F23-C34F-A934-561422CE04B1}"/>
              </a:ext>
            </a:extLst>
          </p:cNvPr>
          <p:cNvSpPr txBox="1"/>
          <p:nvPr/>
        </p:nvSpPr>
        <p:spPr>
          <a:xfrm>
            <a:off x="61547" y="962758"/>
            <a:ext cx="8871438" cy="5237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составления конспекта урока, отбора содержания на урок необходимо сформулировать планируемые результаты как достижимые результаты цели урока.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 целеполагание ФГОС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Формулировка цели учителем (присвоение целей учащимися) или активное самостоятельное целеполагание и  фиксация цели урока. Использование приемов мотивации.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……….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идеи стандарта (язык психологии, а не педагогики) позволяют не дробить цели на «глобальные» и «локальные», а формулировать цели, используя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«язык результатов»,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заявленных во ФГОС: предметных, метапредметных, личностных и основные виды деятельности учащихся (во ФГОС 2021 расписаны по каждому предмету/теме)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формулируются через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учащихся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языке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= планируемый результат: «ученик научится/учится…» или «обучающийся сможет/осваивает»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0F0220-EA5C-5A75-28CC-F8D6DF1172A6}"/>
              </a:ext>
            </a:extLst>
          </p:cNvPr>
          <p:cNvSpPr txBox="1"/>
          <p:nvPr/>
        </p:nvSpPr>
        <p:spPr>
          <a:xfrm>
            <a:off x="179512" y="1"/>
            <a:ext cx="8691927" cy="5217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деятельность? 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 деятельность — это вид практической педагогической деятельности, целью которой является человек, владеющий необходимой частью культуры и опыта старшего поколения, представленных учебными программами в форме совокупности знаний и умений ими пользоваться. Учебная деятельность может быть осуществлена только путём соответствующего выполнения </a:t>
            </a:r>
            <a:r>
              <a:rPr lang="ru-RU" sz="2800" b="1" i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учителя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2800" b="1" i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ученика</a:t>
            </a:r>
            <a:r>
              <a:rPr lang="ru-RU" sz="2800" b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2A98EF-87F4-5FB8-CA3E-DF6647FA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EC43D5-0384-FABE-9089-9DCA430C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1" y="1556792"/>
            <a:ext cx="8534721" cy="439248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Муштавинская И.В. Новая дидактика современного урока. – СПб, КАРО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Бойкина М.В., Глаголева Ю.И., Казанцева И.В. Новое качество урока: алгоритм проектирования. – СПб, КАРО.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Муштавинская И.В. и др. Современная оценка образовательных достижений. – СПб, КАРО.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Бойкина М.В. И др. – Контроль и оценка результатов. – СПб, КАРО</a:t>
            </a:r>
          </a:p>
        </p:txBody>
      </p:sp>
      <p:pic>
        <p:nvPicPr>
          <p:cNvPr id="4" name="Picture 4" descr="http://karo.spb.ru/wa-data/public/shop/products/73/23/12373/images/1924/1924.900.jpg">
            <a:extLst>
              <a:ext uri="{FF2B5EF4-FFF2-40B4-BE49-F238E27FC236}">
                <a16:creationId xmlns="" xmlns:a16="http://schemas.microsoft.com/office/drawing/2014/main" id="{744850BC-76DA-4FEF-8CCB-4AFA52AC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03743"/>
            <a:ext cx="2394635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8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2682F6-F648-B7CC-4686-B3B7C3A733E8}"/>
              </a:ext>
            </a:extLst>
          </p:cNvPr>
          <p:cNvSpPr txBox="1"/>
          <p:nvPr/>
        </p:nvSpPr>
        <p:spPr>
          <a:xfrm>
            <a:off x="251520" y="188640"/>
            <a:ext cx="8760596" cy="5765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4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Главными компонентами учебной деятельности являются: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9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Учебное действие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9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Учебная задача (обеспечивает усвоение обобщенного способа решения конкретного класса задач)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9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контроля и оценки</a:t>
            </a:r>
          </a:p>
          <a:p>
            <a:pPr>
              <a:lnSpc>
                <a:spcPct val="107000"/>
              </a:lnSpc>
              <a:spcAft>
                <a:spcPts val="90"/>
              </a:spcAft>
              <a:buSzPts val="1000"/>
              <a:tabLst>
                <a:tab pos="342900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Структура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учебной деятельности:</a:t>
            </a:r>
          </a:p>
          <a:p>
            <a:pPr marL="557213" lvl="1" indent="-214313">
              <a:lnSpc>
                <a:spcPct val="107000"/>
              </a:lnSpc>
              <a:spcAft>
                <a:spcPts val="9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spcAft>
                <a:spcPts val="9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Учебная задача</a:t>
            </a:r>
          </a:p>
          <a:p>
            <a:pPr marL="557213" lvl="1" indent="-214313">
              <a:lnSpc>
                <a:spcPct val="107000"/>
              </a:lnSpc>
              <a:spcAft>
                <a:spcPts val="9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выполнения учебной задачи</a:t>
            </a:r>
            <a:endParaRPr lang="ru-RU" sz="2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07000"/>
              </a:lnSpc>
              <a:spcAft>
                <a:spcPts val="9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Действия по выполнению учебной задачи</a:t>
            </a:r>
          </a:p>
          <a:p>
            <a:pPr marL="557213" lvl="1" indent="-214313">
              <a:lnSpc>
                <a:spcPct val="107000"/>
              </a:lnSpc>
              <a:spcAft>
                <a:spcPts val="9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результатов деятельности</a:t>
            </a:r>
          </a:p>
          <a:p>
            <a:pPr marL="557213" lvl="1" indent="-214313">
              <a:lnSpc>
                <a:spcPct val="107000"/>
              </a:lnSpc>
              <a:spcAft>
                <a:spcPts val="9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Корректировка</a:t>
            </a:r>
          </a:p>
          <a:p>
            <a:pPr marL="557213" lvl="1" indent="-214313">
              <a:lnSpc>
                <a:spcPct val="107000"/>
              </a:lnSpc>
              <a:spcAft>
                <a:spcPts val="9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lvl="1">
              <a:lnSpc>
                <a:spcPct val="107000"/>
              </a:lnSpc>
              <a:spcAft>
                <a:spcPts val="90"/>
              </a:spcAft>
              <a:tabLst>
                <a:tab pos="514350" algn="l"/>
              </a:tabLst>
            </a:pP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D0542C1-585E-34EB-AD8F-DDD0A80D3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542" y="332657"/>
            <a:ext cx="816090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AA47908-AEA5-6B6C-BEC3-82F6E521A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536" y="296652"/>
            <a:ext cx="8208911" cy="61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01EE553-7A1A-7361-E3CF-09ED48ACE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188640"/>
            <a:ext cx="8352928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CBACFA8E-57BE-4D4F-AB2F-A5C97DE2B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784976" cy="5832648"/>
          </a:xfrm>
        </p:spPr>
        <p:txBody>
          <a:bodyPr rtlCol="0"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  ПРИ  ПРОЕКТИРОВАНИИ УРОКА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5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ребёнок придёт на урок?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(результаты для ребёнка – личностные, метапредметные, предметные)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ребёнок будет делать на уроке, чтобы достичь этих результатов?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(виды деятельности, учебные задачи, форма учебного занятия)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я организую деятельность ребёнка, чтобы он достиг результатов?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(образовательные технологии, методические приёмы, система учебных задач)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5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мы  (учитель и ребёнок) узнаем, что результаты достигнуты? </a:t>
            </a:r>
            <a:r>
              <a:rPr lang="ru-RU" sz="5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(методические приемы, материалы для выявления и оценки результатов, рефлексии).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4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10DB3633-3018-4ADD-9F73-53953122E2F6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1125538"/>
          <a:ext cx="8640960" cy="548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47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30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КЛАССИФИКАЦИЯ 1</a:t>
                      </a:r>
                    </a:p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ТРАДИЦИОННЫЙ ПОДХОД</a:t>
                      </a: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КЛАССИФИКАЦИЯ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(ПО Л.Г.ПЕТЕРСОН)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УРОК ИЗУЧЕНИЯ НОВОГО МАТЕРИАЛА</a:t>
                      </a: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«ОТКРЫТИЯ» НОВОГО ЗНАНИЯ</a:t>
                      </a:r>
                    </a:p>
                  </a:txBody>
                  <a:tcPr marL="68582" marR="6858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УРОК СОВЕРШЕНСТВОВАНИЯ ЗНАНИЙ, УМЕНИЙ НАВЫКОВ</a:t>
                      </a:r>
                    </a:p>
                  </a:txBody>
                  <a:tcPr marL="68582" marR="68582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РЕФЛЕКСИИ</a:t>
                      </a:r>
                    </a:p>
                  </a:txBody>
                  <a:tcPr marL="68582" marR="6858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УРОК ОБОБЩЕНИЯ И СИСТЕМАТИЗАЦИИ ИЗУЧЕННОГО МАТЕРИАЛА</a:t>
                      </a:r>
                    </a:p>
                  </a:txBody>
                  <a:tcPr marL="68582" marR="68582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УРОК КОНТРОЛЯ, УЧЕТА И ОЦЕНКИ ЗНАНИЙ, УМЕНИЙ, НАВЫКОВ</a:t>
                      </a: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РАЗВИВАЮЩЕГО КОНТРОЛЯ</a:t>
                      </a:r>
                    </a:p>
                  </a:txBody>
                  <a:tcPr marL="68582" marR="68582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2" marR="685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УРОК ПОСТРОЕНИЯ СИСТЕМЫ ЗНАНИЙ (ОБЩЕМЕТОДОЛОГИЧЕСКОЙ НАПРАВЛЕННОСТИ)</a:t>
                      </a:r>
                    </a:p>
                  </a:txBody>
                  <a:tcPr marL="68582" marR="68582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240" name="TextBox 2">
            <a:extLst>
              <a:ext uri="{FF2B5EF4-FFF2-40B4-BE49-F238E27FC236}">
                <a16:creationId xmlns="" xmlns:a16="http://schemas.microsoft.com/office/drawing/2014/main" id="{B92E24EF-507D-4346-A969-370200F1D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20" y="188914"/>
            <a:ext cx="64269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УРОКОВ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(СРАВНИТЕЛЬНАЯ ХАРАКТЕРИСТИКА</a:t>
            </a:r>
            <a:r>
              <a:rPr lang="ru-RU" alt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34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37278"/>
            <a:ext cx="6347713" cy="8475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УРОК ИЗУЧЕНИЯ НОВОГО МАТЕРИАЛА   УРОК «ОТКРЫТИЯ» НОВОГО ЗНАНИЯ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90080"/>
              </p:ext>
            </p:extLst>
          </p:nvPr>
        </p:nvGraphicFramePr>
        <p:xfrm>
          <a:off x="755576" y="1916831"/>
          <a:ext cx="6696744" cy="4625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1667545182"/>
                    </a:ext>
                  </a:extLst>
                </a:gridCol>
                <a:gridCol w="4104456">
                  <a:extLst>
                    <a:ext uri="{9D8B030D-6E8A-4147-A177-3AD203B41FA5}">
                      <a16:colId xmlns="" xmlns:a16="http://schemas.microsoft.com/office/drawing/2014/main" val="1896653572"/>
                    </a:ext>
                  </a:extLst>
                </a:gridCol>
              </a:tblGrid>
              <a:tr h="1724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 условия  для   знакомства учащихся    с   новым     понятием,  правилом, способом действия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669751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познавательной  деятельности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473386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Знать  новое   понятие,   правило,  способ действия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008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7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37278"/>
            <a:ext cx="6347713" cy="8475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УРОК СОВЕРШЕНСТВОВАНИЯ  ЗНАНИЙ, УМЕНИЙ, НАВЫКОВ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886134"/>
              </p:ext>
            </p:extLst>
          </p:nvPr>
        </p:nvGraphicFramePr>
        <p:xfrm>
          <a:off x="755576" y="1916831"/>
          <a:ext cx="6696744" cy="501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1667545182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1896653572"/>
                    </a:ext>
                  </a:extLst>
                </a:gridCol>
              </a:tblGrid>
              <a:tr h="1724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  деятельность  учащихся  по    применению       новых     знаний (понятие,  правило,  способ  действия) в самостоятельной практической работе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669751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познавательной  деятельности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473386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новые знания в   самостоятельной практической  деятельности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008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6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37278"/>
            <a:ext cx="6347713" cy="8475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УРОК ОБОБЩЕНИЯ И СИСТЕМАТИЗАЦИИ ИЗУЧЕННОГО   МАТЕРИАЛА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96998"/>
              </p:ext>
            </p:extLst>
          </p:nvPr>
        </p:nvGraphicFramePr>
        <p:xfrm>
          <a:off x="755576" y="1916831"/>
          <a:ext cx="6696744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1667545182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1896653572"/>
                    </a:ext>
                  </a:extLst>
                </a:gridCol>
              </a:tblGrid>
              <a:tr h="1724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деятельность  учащихся  по включению    изучаемого   материала   в систему знаний по теме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669751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познавательной  деятельности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473386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Выполнить задания разного уровня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008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2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37278"/>
            <a:ext cx="6347713" cy="8475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УРОК КОНТРОЛЯ, УЧЕТА  И ОЦЕНКИ ЗНАНИЙ, УМЕНИЙ, НАВЫКОВ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381307"/>
              </p:ext>
            </p:extLst>
          </p:nvPr>
        </p:nvGraphicFramePr>
        <p:xfrm>
          <a:off x="755576" y="1916831"/>
          <a:ext cx="6696744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1667545182"/>
                    </a:ext>
                  </a:extLst>
                </a:gridCol>
                <a:gridCol w="4536504">
                  <a:extLst>
                    <a:ext uri="{9D8B030D-6E8A-4147-A177-3AD203B41FA5}">
                      <a16:colId xmlns="" xmlns:a16="http://schemas.microsoft.com/office/drawing/2014/main" val="1896653572"/>
                    </a:ext>
                  </a:extLst>
                </a:gridCol>
              </a:tblGrid>
              <a:tr h="1724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условия для  проведения контроля и оценки знаний по изучаемой теме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669751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познавательной  деятельности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4733868"/>
                  </a:ext>
                </a:extLst>
              </a:tr>
              <a:tr h="1334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Демонстрировать  достижение  планируемых   результатов  по  изучаемой  теме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008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1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1CE91C2-CA81-CAA8-DBFC-4AC9BF4259E1}"/>
              </a:ext>
            </a:extLst>
          </p:cNvPr>
          <p:cNvSpPr txBox="1"/>
          <p:nvPr/>
        </p:nvSpPr>
        <p:spPr>
          <a:xfrm>
            <a:off x="395536" y="476672"/>
            <a:ext cx="7488832" cy="5449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правовые документы, определяющие требования к уроку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 НОО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(Федеральный государственный образовательный стандарт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publication.pravo.gov.ru/Document/View/0001202208170032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ФООП НОО(Основная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программа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fgosreestr.ru/uploads/files/3552e66fab822e54cc1b5fb22086eb43.pdf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по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учебному</a:t>
            </a: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предмету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48" y="1268760"/>
            <a:ext cx="1907704" cy="10059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5301208"/>
            <a:ext cx="2448272" cy="1765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3711630"/>
            <a:ext cx="31318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37278"/>
            <a:ext cx="6347713" cy="8475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УРОК РЕФЛЕКСИИ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71416"/>
              </p:ext>
            </p:extLst>
          </p:nvPr>
        </p:nvGraphicFramePr>
        <p:xfrm>
          <a:off x="179512" y="1196753"/>
          <a:ext cx="8064896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579">
                  <a:extLst>
                    <a:ext uri="{9D8B030D-6E8A-4147-A177-3AD203B41FA5}">
                      <a16:colId xmlns="" xmlns:a16="http://schemas.microsoft.com/office/drawing/2014/main" val="1667545182"/>
                    </a:ext>
                  </a:extLst>
                </a:gridCol>
                <a:gridCol w="5463317">
                  <a:extLst>
                    <a:ext uri="{9D8B030D-6E8A-4147-A177-3AD203B41FA5}">
                      <a16:colId xmlns="" xmlns:a16="http://schemas.microsoft.com/office/drawing/2014/main" val="1896653572"/>
                    </a:ext>
                  </a:extLst>
                </a:gridCol>
              </a:tblGrid>
              <a:tr h="2153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 деятельность  учащихся  для  самоконтроля      и    самооценки      по определению       уровня      достижения планируемых результатов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6697518"/>
                  </a:ext>
                </a:extLst>
              </a:tr>
              <a:tr h="123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познавательной  деятельности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4733868"/>
                  </a:ext>
                </a:extLst>
              </a:tr>
              <a:tr h="2153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Фиксировать   собственные    затруднения, определять   место   и  причину   ошибки, выполнять     работу    над     ошибками, проводить самоконтроль и самооценку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008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3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37278"/>
            <a:ext cx="6347713" cy="8475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УРОК РАЗВИВАЮЩЕГО  КОНТРОЛЯ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333109"/>
              </p:ext>
            </p:extLst>
          </p:nvPr>
        </p:nvGraphicFramePr>
        <p:xfrm>
          <a:off x="179512" y="1196753"/>
          <a:ext cx="8064896" cy="573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579">
                  <a:extLst>
                    <a:ext uri="{9D8B030D-6E8A-4147-A177-3AD203B41FA5}">
                      <a16:colId xmlns="" xmlns:a16="http://schemas.microsoft.com/office/drawing/2014/main" val="1667545182"/>
                    </a:ext>
                  </a:extLst>
                </a:gridCol>
                <a:gridCol w="5463317">
                  <a:extLst>
                    <a:ext uri="{9D8B030D-6E8A-4147-A177-3AD203B41FA5}">
                      <a16:colId xmlns="" xmlns:a16="http://schemas.microsoft.com/office/drawing/2014/main" val="1896653572"/>
                    </a:ext>
                  </a:extLst>
                </a:gridCol>
              </a:tblGrid>
              <a:tr h="2153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Организовать деятельность учащихся   по определению      уровня     достижения планируемых  результатов по изучаемой теме,         выявления         причин успешности/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неуспешности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6697518"/>
                  </a:ext>
                </a:extLst>
              </a:tr>
              <a:tr h="1237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познавательной  деятельности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4733868"/>
                  </a:ext>
                </a:extLst>
              </a:tr>
              <a:tr h="2153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Проводить самоконтроль,  фиксировать собственные   затруднения,   определять место   и  причину  ошибки,  выполнять работу   над   ошибками,    проводить  самоконтроль и самооценку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008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5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УРОК ПОСТРОЕНИЯ СИСТЕМЫ ЗНАНИЙ (ОБЩЕМЕТОДОЛОГИЧЕСКОЙ НАПРАВЛЕННОСТИ)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58706"/>
              </p:ext>
            </p:extLst>
          </p:nvPr>
        </p:nvGraphicFramePr>
        <p:xfrm>
          <a:off x="179512" y="1628799"/>
          <a:ext cx="8064896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579">
                  <a:extLst>
                    <a:ext uri="{9D8B030D-6E8A-4147-A177-3AD203B41FA5}">
                      <a16:colId xmlns="" xmlns:a16="http://schemas.microsoft.com/office/drawing/2014/main" val="1667545182"/>
                    </a:ext>
                  </a:extLst>
                </a:gridCol>
                <a:gridCol w="5463317">
                  <a:extLst>
                    <a:ext uri="{9D8B030D-6E8A-4147-A177-3AD203B41FA5}">
                      <a16:colId xmlns="" xmlns:a16="http://schemas.microsoft.com/office/drawing/2014/main" val="1896653572"/>
                    </a:ext>
                  </a:extLst>
                </a:gridCol>
              </a:tblGrid>
              <a:tr h="1717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Создать   условия   для   использования полученных  знаний  на  разных  учебных предметах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76697518"/>
                  </a:ext>
                </a:extLst>
              </a:tr>
              <a:tr h="1186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познавательной  деятельности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64733868"/>
                  </a:ext>
                </a:extLst>
              </a:tr>
              <a:tr h="2064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Применять полученные знания в разных  ситуациях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00085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5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8138865" cy="864096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000" dirty="0">
                <a:solidFill>
                  <a:srgbClr val="003399"/>
                </a:solidFill>
                <a:latin typeface="Calibri"/>
                <a:ea typeface="+mn-ea"/>
                <a:cs typeface="+mn-cs"/>
              </a:rPr>
              <a:t>Для построения урока в рамках ФГОС  </a:t>
            </a:r>
            <a:r>
              <a:rPr lang="ru-RU" sz="2000" b="1" dirty="0">
                <a:solidFill>
                  <a:srgbClr val="003399"/>
                </a:solidFill>
                <a:latin typeface="Calibri"/>
                <a:ea typeface="+mn-ea"/>
                <a:cs typeface="+mn-cs"/>
              </a:rPr>
              <a:t>важно понять, какими должны быть критерии результативности урока, вне зависимости от того, какой типологии мы придерживаемся</a:t>
            </a:r>
            <a:br>
              <a:rPr lang="ru-RU" sz="2000" b="1" dirty="0">
                <a:solidFill>
                  <a:srgbClr val="003399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446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Цели урока задаются с тенденцией передачи функции от учителя к ученику. </a:t>
            </a:r>
          </a:p>
          <a:p>
            <a:r>
              <a:rPr lang="ru-RU" dirty="0"/>
              <a:t>Учитель систематически обучает детей осуществлять рефлексивное </a:t>
            </a:r>
            <a:r>
              <a:rPr lang="ru-RU" dirty="0" smtClean="0"/>
              <a:t>действие</a:t>
            </a:r>
          </a:p>
          <a:p>
            <a:r>
              <a:rPr lang="ru-RU" dirty="0"/>
              <a:t>Используются разнообразные формы, методы и приемы обучения, повышающие степень активности учащихся в учебном процессе.</a:t>
            </a:r>
          </a:p>
          <a:p>
            <a:r>
              <a:rPr lang="ru-RU" dirty="0"/>
              <a:t>Используются разнообразные формы, методы и приемы обучения, повышающие степень активности учащихся в учебном процессе</a:t>
            </a:r>
            <a:r>
              <a:rPr lang="ru-RU" dirty="0" smtClean="0"/>
              <a:t>.</a:t>
            </a:r>
          </a:p>
          <a:p>
            <a:r>
              <a:rPr lang="ru-RU" dirty="0"/>
              <a:t>Учитель эффективно (адекватно цели урока) сочетает репродуктивную и проблемную формы обучения, учит детей работать по правилу и творчески.</a:t>
            </a:r>
          </a:p>
          <a:p>
            <a:r>
              <a:rPr lang="ru-RU" dirty="0"/>
              <a:t>На уроке задаются задачи и четкие критерии самоконтроля и самооценки.</a:t>
            </a:r>
          </a:p>
          <a:p>
            <a:r>
              <a:rPr lang="ru-RU" dirty="0"/>
              <a:t>Учитель добивается осмысления учебного материала всеми учащимися, используя для этого специальные приемы.</a:t>
            </a:r>
          </a:p>
          <a:p>
            <a:r>
              <a:rPr lang="ru-RU" dirty="0"/>
              <a:t>Учитель стремиться оценивать реальное продвижение каждого ученика, поощряет и поддерживает минимальные успехи</a:t>
            </a:r>
            <a:r>
              <a:rPr lang="ru-RU" dirty="0" smtClean="0"/>
              <a:t>.</a:t>
            </a:r>
          </a:p>
          <a:p>
            <a:r>
              <a:rPr lang="ru-RU" dirty="0"/>
              <a:t>Стиль, тон отношений, задаваемый на уроке, создают атмосферу сотрудничества, сотворчества, психологического комфорта. На уроке осуществляется глубокое личностное воздействие «учитель-ученик».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0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5446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Полный </a:t>
            </a:r>
            <a:r>
              <a:rPr lang="ru-RU" dirty="0"/>
              <a:t>анализ проводится с целью изучения и разбора всех аспектов урока; </a:t>
            </a:r>
          </a:p>
          <a:p>
            <a:r>
              <a:rPr lang="ru-RU" b="1" dirty="0"/>
              <a:t>Краткий</a:t>
            </a:r>
            <a:r>
              <a:rPr lang="ru-RU" dirty="0"/>
              <a:t> - достижения основных целей и задач (планируемых результатов); </a:t>
            </a:r>
          </a:p>
          <a:p>
            <a:r>
              <a:rPr lang="ru-RU" b="1" dirty="0"/>
              <a:t>Комплексный</a:t>
            </a:r>
            <a:r>
              <a:rPr lang="ru-RU" dirty="0"/>
              <a:t> - в единстве и взаимосвязи целей, содержания, форм и методов организации урока; </a:t>
            </a:r>
          </a:p>
          <a:p>
            <a:r>
              <a:rPr lang="ru-RU" b="1" dirty="0"/>
              <a:t>Аспектный</a:t>
            </a:r>
            <a:r>
              <a:rPr lang="ru-RU" dirty="0"/>
              <a:t> - отдельных элементов урока. </a:t>
            </a:r>
          </a:p>
          <a:p>
            <a:pPr marL="0" indent="0">
              <a:buNone/>
            </a:pPr>
            <a:r>
              <a:rPr lang="ru-RU" dirty="0"/>
              <a:t>Каждый из указанных типов анализа может иметь </a:t>
            </a:r>
            <a:r>
              <a:rPr lang="ru-RU" i="1" dirty="0"/>
              <a:t>виды</a:t>
            </a:r>
            <a:r>
              <a:rPr lang="ru-RU" dirty="0"/>
              <a:t>: дидактический, психологический, методический, организационный, воспитательный и т.д. </a:t>
            </a:r>
          </a:p>
          <a:p>
            <a:pPr marL="0" indent="0">
              <a:buNone/>
            </a:pPr>
            <a:r>
              <a:rPr lang="ru-RU" dirty="0" smtClean="0"/>
              <a:t>-Реализация </a:t>
            </a:r>
            <a:r>
              <a:rPr lang="ru-RU" dirty="0" err="1"/>
              <a:t>деятельностного</a:t>
            </a:r>
            <a:r>
              <a:rPr lang="ru-RU" dirty="0"/>
              <a:t> подхода</a:t>
            </a:r>
          </a:p>
          <a:p>
            <a:pPr marL="0" indent="0">
              <a:buNone/>
            </a:pPr>
            <a:r>
              <a:rPr lang="ru-RU" dirty="0" smtClean="0"/>
              <a:t>-Формирование </a:t>
            </a:r>
            <a:r>
              <a:rPr lang="ru-RU" dirty="0"/>
              <a:t>УУД</a:t>
            </a:r>
          </a:p>
          <a:p>
            <a:pPr marL="0" indent="0">
              <a:buNone/>
            </a:pPr>
            <a:r>
              <a:rPr lang="ru-RU" dirty="0" smtClean="0"/>
              <a:t>-Функциональная </a:t>
            </a:r>
            <a:r>
              <a:rPr lang="ru-RU" dirty="0"/>
              <a:t>грамотность</a:t>
            </a:r>
          </a:p>
          <a:p>
            <a:pPr marL="0" indent="0">
              <a:buNone/>
            </a:pPr>
            <a:r>
              <a:rPr lang="ru-RU" dirty="0" smtClean="0"/>
              <a:t>-Методика </a:t>
            </a:r>
            <a:r>
              <a:rPr lang="ru-RU" dirty="0"/>
              <a:t>преподавания предмета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 err="1" smtClean="0"/>
              <a:t>Здоровьесбережение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-Формы </a:t>
            </a:r>
            <a:r>
              <a:rPr lang="ru-RU" dirty="0"/>
              <a:t>обучения</a:t>
            </a:r>
          </a:p>
          <a:p>
            <a:pPr marL="0" indent="0">
              <a:buNone/>
            </a:pPr>
            <a:r>
              <a:rPr lang="ru-RU" dirty="0" smtClean="0"/>
              <a:t>-Средства </a:t>
            </a:r>
            <a:r>
              <a:rPr lang="ru-RU" dirty="0"/>
              <a:t>обучения (в том числе ЭОР, ИКТ)</a:t>
            </a:r>
          </a:p>
          <a:p>
            <a:pPr marL="0" indent="0">
              <a:buNone/>
            </a:pPr>
            <a:r>
              <a:rPr lang="ru-RU" dirty="0" smtClean="0"/>
              <a:t>-Технологии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7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1720840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Учить детей сегодня трудно,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И раньше было нелегко.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Читать, считать, писать учили: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«Даёт корова молоко».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Век XXI – век открытий,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Век технологий, новизны,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Но  от учителя зависит,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Какими дети быть должны.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Желаю вам, чтоб дети  в вашем классе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Светились от улыбок и любви,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Терпенья вам и творческих успехов</a:t>
            </a:r>
            <a:endParaRPr lang="ru-RU" b="1" dirty="0">
              <a:solidFill>
                <a:srgbClr val="002060"/>
              </a:solidFill>
            </a:endParaRPr>
          </a:p>
          <a:p>
            <a:pPr eaLnBrk="0" hangingPunct="0"/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В такие непростые наши дни!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377991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679916"/>
            <a:ext cx="5616625" cy="57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1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Великая цель образования – это не знания, а действия</a:t>
            </a:r>
            <a:br>
              <a:rPr lang="ru-RU" dirty="0"/>
            </a:br>
            <a:r>
              <a:rPr lang="ru-RU" sz="3200" dirty="0"/>
              <a:t>(Герберт Спенсер)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9352" y="4437112"/>
            <a:ext cx="6347715" cy="15709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Благодарю за внимание!!!</a:t>
            </a:r>
            <a:endParaRPr lang="ru-RU" sz="4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6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315416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8CB3CE-2083-E72B-F53D-9331824D86DD}"/>
              </a:ext>
            </a:extLst>
          </p:cNvPr>
          <p:cNvSpPr txBox="1"/>
          <p:nvPr/>
        </p:nvSpPr>
        <p:spPr>
          <a:xfrm>
            <a:off x="107504" y="116632"/>
            <a:ext cx="8447412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— это систематически применяемая для решения задач обучения, воспитания и развития, учащихся форма организации деятельности постоянного состава учителей и учащихся в определенный отрезок времени»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>
              <a:lnSpc>
                <a:spcPct val="90000"/>
              </a:lnSpc>
              <a:spcAft>
                <a:spcPts val="60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Скаткин М.Н. Совершенствование процесса обучения. М., 1971 г. 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D841239-8274-76F9-43A0-F88459BCE881}"/>
              </a:ext>
            </a:extLst>
          </p:cNvPr>
          <p:cNvSpPr txBox="1"/>
          <p:nvPr/>
        </p:nvSpPr>
        <p:spPr>
          <a:xfrm>
            <a:off x="107504" y="2708920"/>
            <a:ext cx="90364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 — динамичная и вариативная основная форма организа­ции учебного процесса, при которой в рамках точно установленного времени учитель занимается с определенным составом учащихся — с классом — по твердому расписанию, используя разнообразные методы и средства обучения для решения поставленных задач обра­зования, развития и воспитания.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Коджаспирова Г.М., Коджаспиров А.Ю. Педагогический словарь.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7260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0103892"/>
              </p:ext>
            </p:extLst>
          </p:nvPr>
        </p:nvGraphicFramePr>
        <p:xfrm>
          <a:off x="395536" y="18864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Выноска со стрелкой вверх 11"/>
          <p:cNvSpPr/>
          <p:nvPr/>
        </p:nvSpPr>
        <p:spPr>
          <a:xfrm>
            <a:off x="2267744" y="4797152"/>
            <a:ext cx="4608512" cy="1944215"/>
          </a:xfrm>
          <a:prstGeom prst="upArrowCallout">
            <a:avLst>
              <a:gd name="adj1" fmla="val 17923"/>
              <a:gd name="adj2" fmla="val 25000"/>
              <a:gd name="adj3" fmla="val 25000"/>
              <a:gd name="adj4" fmla="val 3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Современный урок</a:t>
            </a:r>
          </a:p>
        </p:txBody>
      </p:sp>
    </p:spTree>
    <p:extLst>
      <p:ext uri="{BB962C8B-B14F-4D97-AF65-F5344CB8AC3E}">
        <p14:creationId xmlns:p14="http://schemas.microsoft.com/office/powerpoint/2010/main" val="34756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Закона № 273 от 29.12.12 г.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РФ»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47. Правовой статус педагогических работников. Права и свободы педагогических работников, гарантии их реализации.</a:t>
            </a:r>
          </a:p>
          <a:p>
            <a:endParaRPr lang="ru-RU" sz="2400" dirty="0"/>
          </a:p>
          <a:p>
            <a:r>
              <a:rPr lang="ru-RU" sz="2400" dirty="0"/>
              <a:t>3. </a:t>
            </a:r>
            <a:r>
              <a:rPr lang="ru-RU" sz="2400" i="1" dirty="0"/>
              <a:t>Педагогические работники пользуются следующими академическими правами и свободами:</a:t>
            </a:r>
          </a:p>
          <a:p>
            <a:r>
              <a:rPr lang="ru-RU" sz="2400" i="1" dirty="0"/>
              <a:t>… свобода преподавания, свободное выражение своего мнения, свобода от вмешательства в профессиональную деятельность;</a:t>
            </a:r>
          </a:p>
          <a:p>
            <a:r>
              <a:rPr lang="ru-RU" sz="2400" i="1" dirty="0"/>
              <a:t>… свобода выбора и использования педагогически обоснованных форм, средств, методов обучения и воспитания….</a:t>
            </a:r>
          </a:p>
        </p:txBody>
      </p:sp>
    </p:spTree>
    <p:extLst>
      <p:ext uri="{BB962C8B-B14F-4D97-AF65-F5344CB8AC3E}">
        <p14:creationId xmlns:p14="http://schemas.microsoft.com/office/powerpoint/2010/main" val="19310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70F3645-8F21-4F8B-836F-2B83FF38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48680"/>
            <a:ext cx="6954220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9C6CC3-AA29-444F-84F7-DE048ED3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05" y="1556792"/>
            <a:ext cx="6770990" cy="1018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5B9AFAF-029D-4FA7-978E-D6DA80C97B22}"/>
              </a:ext>
            </a:extLst>
          </p:cNvPr>
          <p:cNvSpPr txBox="1"/>
          <p:nvPr/>
        </p:nvSpPr>
        <p:spPr>
          <a:xfrm>
            <a:off x="539552" y="5486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Продолжительность учебного занятия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9F5A03-526D-4FF4-96D9-A798064DD808}"/>
              </a:ext>
            </a:extLst>
          </p:cNvPr>
          <p:cNvSpPr txBox="1"/>
          <p:nvPr/>
        </p:nvSpPr>
        <p:spPr>
          <a:xfrm>
            <a:off x="827584" y="328498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 класс (сентябрь – декабрь) – 35 минут</a:t>
            </a:r>
          </a:p>
          <a:p>
            <a:r>
              <a:rPr lang="ru-RU" b="1" dirty="0"/>
              <a:t>1 класс (январь – май) – 40 минут</a:t>
            </a:r>
          </a:p>
          <a:p>
            <a:r>
              <a:rPr lang="ru-RU" b="1" dirty="0"/>
              <a:t>Классы, в которых обучаются дети с ограниченными возможностями – 40 минут</a:t>
            </a:r>
          </a:p>
          <a:p>
            <a:r>
              <a:rPr lang="ru-RU" b="1" dirty="0"/>
              <a:t>2 – 4 класс – 45 минут</a:t>
            </a:r>
          </a:p>
        </p:txBody>
      </p:sp>
    </p:spTree>
    <p:extLst>
      <p:ext uri="{BB962C8B-B14F-4D97-AF65-F5344CB8AC3E}">
        <p14:creationId xmlns:p14="http://schemas.microsoft.com/office/powerpoint/2010/main" val="24139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955</TotalTime>
  <Words>1367</Words>
  <Application>Microsoft Office PowerPoint</Application>
  <PresentationFormat>Экран (4:3)</PresentationFormat>
  <Paragraphs>213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Trebuchet MS</vt:lpstr>
      <vt:lpstr>Wingdings 3</vt:lpstr>
      <vt:lpstr>Грань</vt:lpstr>
      <vt:lpstr>   Проектирование урока в начальной школе  в соответствии с ФГОС НОО и  ФООП НОО</vt:lpstr>
      <vt:lpstr>Литература: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урока в рамках деятельного подхода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ИЗУЧЕНИЯ НОВОГО МАТЕРИАЛА   УРОК «ОТКРЫТИЯ» НОВОГО ЗНАНИЯ</vt:lpstr>
      <vt:lpstr>УРОК СОВЕРШЕНСТВОВАНИЯ  ЗНАНИЙ, УМЕНИЙ, НАВЫКОВ</vt:lpstr>
      <vt:lpstr>УРОК ОБОБЩЕНИЯ И СИСТЕМАТИЗАЦИИ ИЗУЧЕННОГО   МАТЕРИАЛА</vt:lpstr>
      <vt:lpstr>УРОК КОНТРОЛЯ, УЧЕТА  И ОЦЕНКИ ЗНАНИЙ, УМЕНИЙ, НАВЫКОВ</vt:lpstr>
      <vt:lpstr>УРОК РЕФЛЕКСИИ</vt:lpstr>
      <vt:lpstr>УРОК РАЗВИВАЮЩЕГО  КОНТРОЛЯ</vt:lpstr>
      <vt:lpstr>УРОК ПОСТРОЕНИЯ СИСТЕМЫ ЗНАНИЙ (ОБЩЕМЕТОДОЛОГИЧЕСКОЙ НАПРАВЛЕННОСТИ)</vt:lpstr>
      <vt:lpstr>Для построения урока в рамках ФГОС  важно понять, какими должны быть критерии результативности урока, вне зависимости от того, какой типологии мы придерживаемся </vt:lpstr>
      <vt:lpstr>Анализ урока</vt:lpstr>
      <vt:lpstr>Презентация PowerPoint</vt:lpstr>
      <vt:lpstr>Презентация PowerPoint</vt:lpstr>
      <vt:lpstr>Великая цель образования – это не знания, а действия (Герберт Спенсер)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и анализ урока в соответствии с требованиями ФГОС НОО</dc:title>
  <dc:creator>Глаголева Юлия Игоревна</dc:creator>
  <cp:lastModifiedBy>Filatova T.P.</cp:lastModifiedBy>
  <cp:revision>56</cp:revision>
  <cp:lastPrinted>2024-03-25T06:47:49Z</cp:lastPrinted>
  <dcterms:created xsi:type="dcterms:W3CDTF">2016-03-10T09:00:21Z</dcterms:created>
  <dcterms:modified xsi:type="dcterms:W3CDTF">2024-03-25T12:09:28Z</dcterms:modified>
</cp:coreProperties>
</file>